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65" r:id="rId2"/>
    <p:sldId id="342" r:id="rId3"/>
    <p:sldId id="360" r:id="rId4"/>
    <p:sldId id="326" r:id="rId5"/>
    <p:sldId id="361" r:id="rId6"/>
    <p:sldId id="359" r:id="rId7"/>
    <p:sldId id="35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CA32B1"/>
    <a:srgbClr val="97F6C5"/>
    <a:srgbClr val="0D0D0D"/>
    <a:srgbClr val="FF99FF"/>
    <a:srgbClr val="E080D0"/>
    <a:srgbClr val="E616A2"/>
    <a:srgbClr val="14DE74"/>
    <a:srgbClr val="0BC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38" autoAdjust="0"/>
  </p:normalViewPr>
  <p:slideViewPr>
    <p:cSldViewPr snapToGrid="0">
      <p:cViewPr>
        <p:scale>
          <a:sx n="77" d="100"/>
          <a:sy n="77" d="100"/>
        </p:scale>
        <p:origin x="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0987E-79DD-4012-8CAB-9D749746C6A4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5A401-F442-4DF9-A04C-6F24F3CF7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A401-F442-4DF9-A04C-6F24F3CF7E7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A401-F442-4DF9-A04C-6F24F3CF7E7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19FBE-B1BD-48D3-9A9C-626E483FEF2C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svg"/><Relationship Id="rId1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jpeg"/><Relationship Id="rId5" Type="http://schemas.openxmlformats.org/officeDocument/2006/relationships/image" Target="../media/image32.sv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30272" y="-1315537"/>
            <a:ext cx="14276667" cy="10343839"/>
            <a:chOff x="-1416128" y="-1886289"/>
            <a:chExt cx="14276667" cy="1034383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597" y="943097"/>
              <a:ext cx="1496388" cy="3238561"/>
            </a:xfrm>
            <a:prstGeom prst="roundRect">
              <a:avLst>
                <a:gd name="adj" fmla="val 10357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661" y="2132887"/>
              <a:ext cx="1496388" cy="3238561"/>
            </a:xfrm>
            <a:prstGeom prst="roundRect">
              <a:avLst>
                <a:gd name="adj" fmla="val 10357"/>
              </a:avLst>
            </a:prstGeom>
            <a:scene3d>
              <a:camera prst="isometricTopUp"/>
              <a:lightRig rig="threePt" dir="t"/>
            </a:scene3d>
          </p:spPr>
        </p:pic>
        <p:grpSp>
          <p:nvGrpSpPr>
            <p:cNvPr id="12" name="组合 11"/>
            <p:cNvGrpSpPr/>
            <p:nvPr/>
          </p:nvGrpSpPr>
          <p:grpSpPr>
            <a:xfrm>
              <a:off x="8302243" y="3561446"/>
              <a:ext cx="1496388" cy="3238561"/>
              <a:chOff x="2981945" y="1348926"/>
              <a:chExt cx="1924263" cy="4164590"/>
            </a:xfrm>
            <a:scene3d>
              <a:camera prst="isometricTopUp"/>
              <a:lightRig rig="threePt" dir="t"/>
            </a:scene3d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1945" y="1348926"/>
                <a:ext cx="1924263" cy="4164590"/>
              </a:xfrm>
              <a:prstGeom prst="roundRect">
                <a:avLst>
                  <a:gd name="adj" fmla="val 8415"/>
                </a:avLst>
              </a:prstGeom>
            </p:spPr>
          </p:pic>
          <p:sp>
            <p:nvSpPr>
              <p:cNvPr id="52" name="椭圆 51"/>
              <p:cNvSpPr/>
              <p:nvPr/>
            </p:nvSpPr>
            <p:spPr>
              <a:xfrm>
                <a:off x="3195090" y="2595001"/>
                <a:ext cx="1496649" cy="1496649"/>
              </a:xfrm>
              <a:prstGeom prst="ellipse">
                <a:avLst/>
              </a:prstGeom>
              <a:solidFill>
                <a:srgbClr val="BBE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3" name="图片 5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31" t="37802" r="32108" b="14444"/>
              <a:stretch>
                <a:fillRect/>
              </a:stretch>
            </p:blipFill>
            <p:spPr>
              <a:xfrm>
                <a:off x="3143901" y="2410318"/>
                <a:ext cx="1318787" cy="1856714"/>
              </a:xfrm>
              <a:prstGeom prst="roundRect">
                <a:avLst/>
              </a:prstGeom>
            </p:spPr>
          </p:pic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672" y="-453758"/>
              <a:ext cx="1496388" cy="3238559"/>
            </a:xfrm>
            <a:prstGeom prst="roundRect">
              <a:avLst>
                <a:gd name="adj" fmla="val 8071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118" y="-385514"/>
              <a:ext cx="1496388" cy="3238561"/>
            </a:xfrm>
            <a:prstGeom prst="roundRect">
              <a:avLst>
                <a:gd name="adj" fmla="val 8073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971" y="1001593"/>
              <a:ext cx="1496389" cy="3238562"/>
            </a:xfrm>
            <a:prstGeom prst="roundRect">
              <a:avLst>
                <a:gd name="adj" fmla="val 11405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541" y="3869850"/>
              <a:ext cx="1502813" cy="3238563"/>
            </a:xfrm>
            <a:prstGeom prst="roundRect">
              <a:avLst>
                <a:gd name="adj" fmla="val 10554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5178" y="2315064"/>
              <a:ext cx="1496389" cy="3238563"/>
            </a:xfrm>
            <a:prstGeom prst="roundRect">
              <a:avLst>
                <a:gd name="adj" fmla="val 10089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806" y="2435408"/>
              <a:ext cx="1496389" cy="3238563"/>
            </a:xfrm>
            <a:prstGeom prst="roundRect">
              <a:avLst>
                <a:gd name="adj" fmla="val 10089"/>
              </a:avLst>
            </a:prstGeom>
            <a:scene3d>
              <a:camera prst="isometricTopUp"/>
              <a:lightRig rig="threePt" dir="t"/>
            </a:scene3d>
          </p:spPr>
        </p:pic>
        <p:grpSp>
          <p:nvGrpSpPr>
            <p:cNvPr id="19" name="组合 18"/>
            <p:cNvGrpSpPr/>
            <p:nvPr/>
          </p:nvGrpSpPr>
          <p:grpSpPr>
            <a:xfrm>
              <a:off x="4150281" y="4115135"/>
              <a:ext cx="1713416" cy="3238565"/>
              <a:chOff x="5029027" y="1189776"/>
              <a:chExt cx="2230797" cy="4216477"/>
            </a:xfrm>
            <a:scene3d>
              <a:camera prst="isometricTopUp"/>
              <a:lightRig rig="threePt" dir="t"/>
            </a:scene3d>
          </p:grpSpPr>
          <p:pic>
            <p:nvPicPr>
              <p:cNvPr id="49" name="图片 4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1734" y="1189776"/>
                <a:ext cx="1948238" cy="4216477"/>
              </a:xfrm>
              <a:prstGeom prst="roundRect">
                <a:avLst>
                  <a:gd name="adj" fmla="val 10994"/>
                </a:avLst>
              </a:prstGeom>
            </p:spPr>
          </p:pic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9027" y="2925525"/>
                <a:ext cx="2230797" cy="2104525"/>
              </a:xfrm>
              <a:prstGeom prst="rect">
                <a:avLst/>
              </a:prstGeom>
            </p:spPr>
          </p:pic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8883" y="695782"/>
              <a:ext cx="1496389" cy="3238563"/>
            </a:xfrm>
            <a:prstGeom prst="roundRect">
              <a:avLst>
                <a:gd name="adj" fmla="val 9446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773"/>
            <a:stretch>
              <a:fillRect/>
            </a:stretch>
          </p:blipFill>
          <p:spPr>
            <a:xfrm>
              <a:off x="8818560" y="-453234"/>
              <a:ext cx="1522517" cy="3238563"/>
            </a:xfrm>
            <a:prstGeom prst="roundRect">
              <a:avLst>
                <a:gd name="adj" fmla="val 9086"/>
              </a:avLst>
            </a:prstGeom>
            <a:scene3d>
              <a:camera prst="isometricTopUp"/>
              <a:lightRig rig="threePt" dir="t"/>
            </a:scene3d>
          </p:spPr>
        </p:pic>
        <p:sp>
          <p:nvSpPr>
            <p:cNvPr id="22" name="矩形: 圆角 21"/>
            <p:cNvSpPr/>
            <p:nvPr/>
          </p:nvSpPr>
          <p:spPr>
            <a:xfrm>
              <a:off x="967207" y="-523723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1361107" y="1097280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1807879" y="2843779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1318719" y="4054689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/>
            <p:cNvSpPr/>
            <p:nvPr/>
          </p:nvSpPr>
          <p:spPr>
            <a:xfrm>
              <a:off x="-1004777" y="-242321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27"/>
            <p:cNvSpPr/>
            <p:nvPr/>
          </p:nvSpPr>
          <p:spPr>
            <a:xfrm>
              <a:off x="-551029" y="1490067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-1050665" y="2694154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/>
            <p:cNvSpPr/>
            <p:nvPr/>
          </p:nvSpPr>
          <p:spPr>
            <a:xfrm>
              <a:off x="1392140" y="-1734633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>
              <a:off x="-1416128" y="-1886289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11364151" y="2467527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>
              <a:off x="11318615" y="3828400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1364151" y="943096"/>
              <a:ext cx="1496388" cy="3238561"/>
              <a:chOff x="2981945" y="1348926"/>
              <a:chExt cx="1924263" cy="4164590"/>
            </a:xfrm>
            <a:scene3d>
              <a:camera prst="isometricTopUp"/>
              <a:lightRig rig="threePt" dir="t"/>
            </a:scene3d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1945" y="1348926"/>
                <a:ext cx="1924263" cy="4164590"/>
              </a:xfrm>
              <a:prstGeom prst="roundRect">
                <a:avLst>
                  <a:gd name="adj" fmla="val 8415"/>
                </a:avLst>
              </a:prstGeom>
            </p:spPr>
          </p:pic>
          <p:sp>
            <p:nvSpPr>
              <p:cNvPr id="47" name="椭圆 46"/>
              <p:cNvSpPr/>
              <p:nvPr/>
            </p:nvSpPr>
            <p:spPr>
              <a:xfrm>
                <a:off x="3195090" y="2595001"/>
                <a:ext cx="1496649" cy="1496649"/>
              </a:xfrm>
              <a:prstGeom prst="ellipse">
                <a:avLst/>
              </a:prstGeom>
              <a:solidFill>
                <a:srgbClr val="BBE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" name="图片 4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31" t="37802" r="32108" b="14444"/>
              <a:stretch>
                <a:fillRect/>
              </a:stretch>
            </p:blipFill>
            <p:spPr>
              <a:xfrm>
                <a:off x="3143901" y="2410318"/>
                <a:ext cx="1318787" cy="1856714"/>
              </a:xfrm>
              <a:prstGeom prst="roundRect">
                <a:avLst/>
              </a:prstGeom>
            </p:spPr>
          </p:pic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1381" y="3782047"/>
              <a:ext cx="1496390" cy="3238565"/>
            </a:xfrm>
            <a:prstGeom prst="roundRect">
              <a:avLst>
                <a:gd name="adj" fmla="val 11956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949" y="4049329"/>
              <a:ext cx="1550727" cy="3086101"/>
            </a:xfrm>
            <a:prstGeom prst="roundRect">
              <a:avLst>
                <a:gd name="adj" fmla="val 11077"/>
              </a:avLst>
            </a:prstGeom>
            <a:scene3d>
              <a:camera prst="isometricTopUp"/>
              <a:lightRig rig="threePt" dir="t"/>
            </a:scene3d>
          </p:spPr>
        </p:pic>
        <p:sp>
          <p:nvSpPr>
            <p:cNvPr id="41" name="矩形: 圆角 40"/>
            <p:cNvSpPr/>
            <p:nvPr/>
          </p:nvSpPr>
          <p:spPr>
            <a:xfrm>
              <a:off x="4025193" y="-1734633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/>
            <p:cNvSpPr/>
            <p:nvPr/>
          </p:nvSpPr>
          <p:spPr>
            <a:xfrm>
              <a:off x="6409792" y="-1785371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604317" y="4477289"/>
              <a:ext cx="141898" cy="141898"/>
            </a:xfrm>
            <a:prstGeom prst="ellipse">
              <a:avLst/>
            </a:prstGeom>
            <a:solidFill>
              <a:srgbClr val="C507CA"/>
            </a:solidFill>
            <a:ln>
              <a:solidFill>
                <a:srgbClr val="7C24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8ED90"/>
                </a:solidFill>
              </a:endParaRPr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10809154" y="5005836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8656826" y="5371450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383754" y="2192346"/>
            <a:ext cx="2370417" cy="1938992"/>
          </a:xfrm>
          <a:prstGeom prst="rect">
            <a:avLst/>
          </a:prstGeom>
          <a:noFill/>
          <a:effectLst>
            <a:outerShdw blurRad="50800" dist="38100" dir="2700000" algn="tl" rotWithShape="0">
              <a:srgbClr val="C410FC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000" b="1" spc="600" dirty="0">
                <a:solidFill>
                  <a:srgbClr val="38ED90"/>
                </a:solidFill>
              </a:rPr>
              <a:t>卜光</a:t>
            </a:r>
            <a:r>
              <a:rPr lang="en-US" altLang="zh-CN" sz="6000" b="1" spc="600" dirty="0">
                <a:solidFill>
                  <a:srgbClr val="38ED90"/>
                </a:solidFill>
              </a:rPr>
              <a:t>APP</a:t>
            </a:r>
            <a:endParaRPr lang="zh-CN" altLang="en-US" sz="6000" b="1" spc="600" dirty="0">
              <a:solidFill>
                <a:srgbClr val="38ED9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4385" y="4440555"/>
            <a:ext cx="5836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600" dirty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卜光—基于心理治愈系塔罗牌解密APP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/>
          <p:cNvSpPr/>
          <p:nvPr/>
        </p:nvSpPr>
        <p:spPr>
          <a:xfrm>
            <a:off x="7489272" y="455789"/>
            <a:ext cx="4196959" cy="5874673"/>
          </a:xfrm>
          <a:prstGeom prst="roundRect">
            <a:avLst>
              <a:gd name="adj" fmla="val 19379"/>
            </a:avLst>
          </a:prstGeom>
          <a:solidFill>
            <a:schemeClr val="bg1">
              <a:lumMod val="95000"/>
              <a:alpha val="7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813130" y="1008252"/>
            <a:ext cx="237041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400" b="1" spc="600" dirty="0">
                <a:solidFill>
                  <a:srgbClr val="38ED90"/>
                </a:solidFill>
              </a:rPr>
              <a:t>卜光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767281" y="2158478"/>
            <a:ext cx="4169115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从塔罗占卜进入自我探索与自我疗愈的旅程</a:t>
            </a:r>
            <a:endParaRPr lang="en-US" altLang="zh-CN" sz="1400" b="1" dirty="0"/>
          </a:p>
          <a:p>
            <a:pPr>
              <a:lnSpc>
                <a:spcPct val="150000"/>
              </a:lnSpc>
            </a:pPr>
            <a:r>
              <a:rPr lang="zh-CN" altLang="zh-CN" sz="1400" b="1" dirty="0"/>
              <a:t>在时间和光的交汇点</a:t>
            </a:r>
            <a:r>
              <a:rPr lang="zh-CN" altLang="en-US" sz="1400" b="1" dirty="0"/>
              <a:t>，</a:t>
            </a:r>
            <a:r>
              <a:rPr lang="zh-CN" altLang="zh-CN" sz="1400" b="1" dirty="0"/>
              <a:t>遇见自己，遇见世界</a:t>
            </a:r>
            <a:endParaRPr lang="zh-CN" altLang="en-US" sz="1400" b="1" dirty="0"/>
          </a:p>
        </p:txBody>
      </p:sp>
      <p:sp>
        <p:nvSpPr>
          <p:cNvPr id="5" name="矩形 4"/>
          <p:cNvSpPr/>
          <p:nvPr/>
        </p:nvSpPr>
        <p:spPr>
          <a:xfrm>
            <a:off x="9183907" y="1218867"/>
            <a:ext cx="1459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spc="600" dirty="0">
                <a:solidFill>
                  <a:schemeClr val="bg1">
                    <a:lumMod val="75000"/>
                  </a:schemeClr>
                </a:solidFill>
                <a:ea typeface="微软雅黑" panose="020B0503020204020204" charset="-122"/>
                <a:cs typeface="+mn-ea"/>
                <a:sym typeface="+mn-lt"/>
              </a:rPr>
              <a:t>卜光</a:t>
            </a:r>
            <a:r>
              <a:rPr lang="en-US" altLang="zh-CN" sz="1600" b="1" spc="600" dirty="0">
                <a:solidFill>
                  <a:schemeClr val="bg1">
                    <a:lumMod val="75000"/>
                  </a:schemeClr>
                </a:solidFill>
                <a:ea typeface="微软雅黑" panose="020B0503020204020204" charset="-122"/>
                <a:cs typeface="+mn-ea"/>
                <a:sym typeface="+mn-lt"/>
              </a:rPr>
              <a:t>·</a:t>
            </a:r>
            <a:r>
              <a:rPr lang="zh-CN" altLang="en-US" sz="1600" b="1" spc="600" dirty="0">
                <a:solidFill>
                  <a:schemeClr val="bg1">
                    <a:lumMod val="75000"/>
                  </a:schemeClr>
                </a:solidFill>
                <a:ea typeface="微软雅黑" panose="020B0503020204020204" charset="-122"/>
                <a:cs typeface="+mn-ea"/>
                <a:sym typeface="+mn-lt"/>
              </a:rPr>
              <a:t>捕光</a:t>
            </a:r>
            <a:endParaRPr kumimoji="0" lang="zh-CN" altLang="en-US" sz="1600" b="1" i="0" u="none" strike="noStrike" kern="1200" cap="none" spc="60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-6442" y="404782"/>
            <a:ext cx="7412307" cy="5604718"/>
            <a:chOff x="20931" y="796082"/>
            <a:chExt cx="6957081" cy="5260505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1" y="801414"/>
              <a:ext cx="2428171" cy="5255173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558" y="796082"/>
              <a:ext cx="2428171" cy="5255172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841" y="801414"/>
              <a:ext cx="2428171" cy="5255172"/>
            </a:xfrm>
            <a:prstGeom prst="rect">
              <a:avLst/>
            </a:prstGeom>
          </p:spPr>
        </p:pic>
      </p:grpSp>
      <p:sp>
        <p:nvSpPr>
          <p:cNvPr id="67" name="矩形: 圆角 66"/>
          <p:cNvSpPr/>
          <p:nvPr/>
        </p:nvSpPr>
        <p:spPr>
          <a:xfrm>
            <a:off x="7813130" y="1756707"/>
            <a:ext cx="3621894" cy="78810"/>
          </a:xfrm>
          <a:prstGeom prst="roundRect">
            <a:avLst>
              <a:gd name="adj" fmla="val 41143"/>
            </a:avLst>
          </a:prstGeom>
          <a:solidFill>
            <a:srgbClr val="FFFF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9113711" y="3507751"/>
            <a:ext cx="1210508" cy="65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张金慧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浙江大学  </a:t>
            </a:r>
            <a:endParaRPr lang="en-US" altLang="zh-CN" sz="1200" dirty="0"/>
          </a:p>
        </p:txBody>
      </p:sp>
      <p:sp>
        <p:nvSpPr>
          <p:cNvPr id="71" name="文本框 70"/>
          <p:cNvSpPr txBox="1"/>
          <p:nvPr/>
        </p:nvSpPr>
        <p:spPr>
          <a:xfrm>
            <a:off x="9113711" y="4307568"/>
            <a:ext cx="1210508" cy="65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周依昕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浙江大学  </a:t>
            </a:r>
            <a:endParaRPr lang="en-US" altLang="zh-CN" sz="12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113711" y="5106593"/>
            <a:ext cx="1087804" cy="65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徐    震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浙江大学  </a:t>
            </a:r>
            <a:endParaRPr lang="en-US" altLang="zh-CN" sz="1200" dirty="0"/>
          </a:p>
        </p:txBody>
      </p:sp>
      <p:sp>
        <p:nvSpPr>
          <p:cNvPr id="75" name="文本框 74"/>
          <p:cNvSpPr txBox="1"/>
          <p:nvPr/>
        </p:nvSpPr>
        <p:spPr>
          <a:xfrm>
            <a:off x="9885137" y="3541476"/>
            <a:ext cx="2097108" cy="548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</a:rPr>
              <a:t>计算机科学技术学院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</a:rPr>
              <a:t>产品设计专业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885137" y="4336638"/>
            <a:ext cx="2097108" cy="548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</a:rPr>
              <a:t>计算机科学技术学院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</a:rPr>
              <a:t>产品设计专业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885137" y="5123581"/>
            <a:ext cx="2097108" cy="548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</a:rPr>
              <a:t>计算机科学技术学院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</a:rPr>
              <a:t>计算机科学与技术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48270" y="3825240"/>
            <a:ext cx="1183640" cy="1731645"/>
            <a:chOff x="1939134" y="816923"/>
            <a:chExt cx="3636061" cy="531717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5" t="6388" r="14630" b="17639"/>
            <a:stretch>
              <a:fillRect/>
            </a:stretch>
          </p:blipFill>
          <p:spPr>
            <a:xfrm rot="623436">
              <a:off x="2432344" y="816923"/>
              <a:ext cx="3142851" cy="5113338"/>
            </a:xfrm>
            <a:prstGeom prst="rect">
              <a:avLst/>
            </a:prstGeom>
          </p:spPr>
        </p:pic>
        <p:pic>
          <p:nvPicPr>
            <p:cNvPr id="1031" name="图片 10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46" t="7906" r="16403" b="17467"/>
            <a:stretch>
              <a:fillRect/>
            </a:stretch>
          </p:blipFill>
          <p:spPr>
            <a:xfrm>
              <a:off x="1939134" y="1111432"/>
              <a:ext cx="3141617" cy="50226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7875102" y="2246245"/>
            <a:ext cx="3190461" cy="3826252"/>
          </a:xfrm>
          <a:prstGeom prst="roundRect">
            <a:avLst>
              <a:gd name="adj" fmla="val 11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4484200" y="2260815"/>
            <a:ext cx="3190461" cy="3826252"/>
          </a:xfrm>
          <a:prstGeom prst="roundRect">
            <a:avLst>
              <a:gd name="adj" fmla="val 11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093298" y="2246246"/>
            <a:ext cx="3190461" cy="3826252"/>
          </a:xfrm>
          <a:prstGeom prst="roundRect">
            <a:avLst>
              <a:gd name="adj" fmla="val 11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951309" y="2424895"/>
            <a:ext cx="2994992" cy="339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/>
              <a:t>3.</a:t>
            </a:r>
            <a:r>
              <a:rPr lang="zh-CN" altLang="zh-CN" sz="1400" b="1" dirty="0"/>
              <a:t>光照疗法</a:t>
            </a:r>
            <a:endParaRPr lang="en-US" altLang="zh-CN" sz="1400" b="1" dirty="0"/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</a:rPr>
              <a:t>1980</a:t>
            </a:r>
            <a:r>
              <a:rPr lang="zh-CN" altLang="zh-CN" sz="1050" dirty="0">
                <a:solidFill>
                  <a:schemeClr val="bg1">
                    <a:lumMod val="65000"/>
                  </a:schemeClr>
                </a:solidFill>
              </a:rPr>
              <a:t>年，精神病学家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</a:rPr>
              <a:t>Lewy </a:t>
            </a:r>
            <a:r>
              <a:rPr lang="zh-CN" altLang="zh-CN" sz="1050" dirty="0">
                <a:solidFill>
                  <a:schemeClr val="bg1">
                    <a:lumMod val="65000"/>
                  </a:schemeClr>
                </a:solidFill>
              </a:rPr>
              <a:t>等人首次发现了人类生物钟系统具备光感受特性。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</a:rPr>
              <a:t>1981 </a:t>
            </a:r>
            <a:r>
              <a:rPr lang="zh-CN" altLang="zh-CN" sz="1050" dirty="0">
                <a:solidFill>
                  <a:schemeClr val="bg1">
                    <a:lumMod val="65000"/>
                  </a:schemeClr>
                </a:solidFill>
              </a:rPr>
              <a:t>年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</a:rPr>
              <a:t> Lewy </a:t>
            </a:r>
            <a:r>
              <a:rPr lang="zh-CN" altLang="zh-CN" sz="1050" dirty="0">
                <a:solidFill>
                  <a:schemeClr val="bg1">
                    <a:lumMod val="65000"/>
                  </a:schemeClr>
                </a:solidFill>
              </a:rPr>
              <a:t>采用延长日光光照，利用人工阳光开始治疗抑郁。从此，光疗治疗季节性抑郁开始兴起。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/>
              <a:t>目前已肯定光疗对抑郁症患者是一种有效的治疗方法。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zh-CN" sz="1100" dirty="0"/>
              <a:t>借助光可以缓解人们的负面情绪特性，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en-US" sz="1100" u="sng" dirty="0"/>
              <a:t>通过</a:t>
            </a:r>
            <a:r>
              <a:rPr lang="en-US" altLang="zh-CN" sz="1100" u="sng" dirty="0"/>
              <a:t>AR</a:t>
            </a:r>
            <a:r>
              <a:rPr lang="zh-CN" altLang="zh-CN" sz="1100" u="sng" dirty="0"/>
              <a:t>技术</a:t>
            </a:r>
            <a:r>
              <a:rPr lang="zh-CN" altLang="en-US" sz="1100" u="sng" dirty="0"/>
              <a:t>结合“</a:t>
            </a:r>
            <a:r>
              <a:rPr lang="zh-CN" altLang="zh-CN" sz="1100" u="sng" dirty="0"/>
              <a:t>光＋塔罗</a:t>
            </a:r>
            <a:r>
              <a:rPr lang="zh-CN" altLang="en-US" sz="1100" u="sng" dirty="0"/>
              <a:t>”</a:t>
            </a:r>
            <a:endParaRPr lang="en-US" altLang="zh-CN" sz="1100" u="sng" dirty="0"/>
          </a:p>
          <a:p>
            <a:pPr>
              <a:lnSpc>
                <a:spcPct val="150000"/>
              </a:lnSpc>
            </a:pPr>
            <a:r>
              <a:rPr lang="zh-CN" altLang="zh-CN" sz="1100" u="sng" dirty="0"/>
              <a:t>对用户产生正向心理引导</a:t>
            </a:r>
            <a:r>
              <a:rPr lang="zh-CN" altLang="en-US" sz="1100" u="sng" dirty="0"/>
              <a:t>，疏解</a:t>
            </a:r>
            <a:r>
              <a:rPr lang="zh-CN" altLang="zh-CN" sz="1100" u="sng" dirty="0"/>
              <a:t>负面情绪。</a:t>
            </a:r>
          </a:p>
          <a:p>
            <a:pPr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4" name="矩形 3"/>
          <p:cNvSpPr/>
          <p:nvPr/>
        </p:nvSpPr>
        <p:spPr>
          <a:xfrm>
            <a:off x="1212640" y="2491920"/>
            <a:ext cx="2945296" cy="286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/>
              <a:t>1.</a:t>
            </a:r>
            <a:r>
              <a:rPr lang="zh-CN" altLang="zh-CN" sz="1400" b="1" dirty="0"/>
              <a:t>心理解压需求环境</a:t>
            </a:r>
            <a:endParaRPr lang="en-US" altLang="zh-CN" sz="1400" b="1" dirty="0"/>
          </a:p>
          <a:p>
            <a:pPr>
              <a:lnSpc>
                <a:spcPct val="150000"/>
              </a:lnSpc>
            </a:pPr>
            <a:r>
              <a:rPr lang="zh-CN" altLang="zh-CN" sz="1050" dirty="0">
                <a:solidFill>
                  <a:schemeClr val="bg1">
                    <a:lumMod val="65000"/>
                  </a:schemeClr>
                </a:solidFill>
              </a:rPr>
              <a:t>《心理健康蓝皮书》显示，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</a:rPr>
              <a:t>88%</a:t>
            </a:r>
            <a:r>
              <a:rPr lang="zh-CN" altLang="zh-CN" sz="1050" dirty="0">
                <a:solidFill>
                  <a:schemeClr val="bg1">
                    <a:lumMod val="65000"/>
                  </a:schemeClr>
                </a:solidFill>
              </a:rPr>
              <a:t>的受访者认为心理健康工作重要，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</a:rPr>
              <a:t>74%</a:t>
            </a:r>
            <a:r>
              <a:rPr lang="zh-CN" altLang="zh-CN" sz="1050" dirty="0">
                <a:solidFill>
                  <a:schemeClr val="bg1">
                    <a:lumMod val="65000"/>
                  </a:schemeClr>
                </a:solidFill>
              </a:rPr>
              <a:t>的受访者认为获得心理咨询服务不便利，很多职业人群的心理需要重点关注与疏解。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/>
              <a:t>当今社会快节奏的生活方式使得很多人的生活</a:t>
            </a:r>
            <a:r>
              <a:rPr lang="zh-CN" altLang="zh-CN" sz="1100" u="sng" dirty="0"/>
              <a:t>心理压力无处缓解</a:t>
            </a:r>
            <a:r>
              <a:rPr lang="zh-CN" altLang="zh-CN" sz="1100" dirty="0"/>
              <a:t>，</a:t>
            </a:r>
            <a:r>
              <a:rPr lang="zh-CN" altLang="en-US" sz="1100" dirty="0"/>
              <a:t>影响</a:t>
            </a:r>
            <a:r>
              <a:rPr lang="zh-CN" altLang="zh-CN" sz="1100" dirty="0"/>
              <a:t>心理健康</a:t>
            </a:r>
            <a:r>
              <a:rPr lang="zh-CN" altLang="en-US" sz="1100" dirty="0"/>
              <a:t>。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zh-CN" sz="1100" dirty="0"/>
              <a:t>解压引导类的游戏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zh-CN" sz="1100" dirty="0"/>
              <a:t>大多难以引导人们缓解心理压力。</a:t>
            </a:r>
          </a:p>
        </p:txBody>
      </p:sp>
      <p:sp>
        <p:nvSpPr>
          <p:cNvPr id="5" name="矩形 4"/>
          <p:cNvSpPr/>
          <p:nvPr/>
        </p:nvSpPr>
        <p:spPr>
          <a:xfrm>
            <a:off x="4714460" y="2424895"/>
            <a:ext cx="2763079" cy="3086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/>
              <a:t>2.</a:t>
            </a:r>
            <a:r>
              <a:rPr lang="zh-CN" altLang="zh-CN" sz="1400" b="1" dirty="0"/>
              <a:t>塔罗的正向指引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</a:rPr>
              <a:t>1888</a:t>
            </a:r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</a:rPr>
              <a:t>年，承袭中古神秘学派的「金色曙光」在伦敦成立。他们将塔罗牌、占星术、卡巴拉密教与链金术再一次的结合，使塔罗牌的理论系统更形完备。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/>
              <a:t>现代塔罗占卜</a:t>
            </a:r>
            <a:endParaRPr lang="en-US" altLang="zh-CN" sz="1050" dirty="0"/>
          </a:p>
          <a:p>
            <a:pPr>
              <a:lnSpc>
                <a:spcPct val="150000"/>
              </a:lnSpc>
            </a:pPr>
            <a:r>
              <a:rPr lang="zh-CN" altLang="en-US" sz="1050" dirty="0"/>
              <a:t>更强调占卜者的动机与内心反应，</a:t>
            </a:r>
            <a:endParaRPr lang="en-US" altLang="zh-CN" sz="1050" dirty="0"/>
          </a:p>
          <a:p>
            <a:pPr>
              <a:lnSpc>
                <a:spcPct val="150000"/>
              </a:lnSpc>
            </a:pPr>
            <a:r>
              <a:rPr lang="zh-CN" altLang="en-US" sz="1050" u="sng" dirty="0"/>
              <a:t>作为“心灵的镜子”与“直指人心”的工具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/>
              <a:t>治愈系的塔罗牌占卜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zh-CN" sz="1100" dirty="0"/>
              <a:t>往往会给人更多</a:t>
            </a:r>
            <a:r>
              <a:rPr lang="zh-CN" altLang="zh-CN" sz="1100" u="sng" dirty="0"/>
              <a:t>心灵的力量</a:t>
            </a:r>
            <a:r>
              <a:rPr lang="zh-CN" altLang="zh-CN" sz="1100" dirty="0"/>
              <a:t>引导人们向前。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90407" y="362796"/>
            <a:ext cx="2198556" cy="338554"/>
            <a:chOff x="1204840" y="331236"/>
            <a:chExt cx="2198556" cy="338554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31151" y="331236"/>
              <a:ext cx="2172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微软雅黑" panose="020B0503020204020204" charset="-122"/>
                  <a:cs typeface="+mn-ea"/>
                  <a:sym typeface="+mn-lt"/>
                </a:rPr>
                <a:t>设计背景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85221" y="1485130"/>
            <a:ext cx="147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BCB54"/>
                </a:solidFill>
                <a:latin typeface="+mj-ea"/>
                <a:ea typeface="+mj-ea"/>
              </a:rPr>
              <a:t>治愈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657607" y="1485130"/>
            <a:ext cx="147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BCB54"/>
                </a:solidFill>
                <a:latin typeface="+mj-ea"/>
                <a:ea typeface="+mj-ea"/>
              </a:rPr>
              <a:t>塔罗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010405" y="1485130"/>
            <a:ext cx="147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BCB54"/>
                </a:solidFill>
                <a:latin typeface="+mj-ea"/>
                <a:ea typeface="+mj-ea"/>
              </a:rPr>
              <a:t>捕光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50195" y="1423575"/>
            <a:ext cx="586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588F8"/>
                </a:solidFill>
              </a:rPr>
              <a:t>+</a:t>
            </a:r>
            <a:endParaRPr lang="zh-CN" altLang="en-US" sz="2800" b="1" dirty="0">
              <a:solidFill>
                <a:srgbClr val="F588F8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36125" y="1423575"/>
            <a:ext cx="586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588F8"/>
                </a:solidFill>
              </a:rPr>
              <a:t>+</a:t>
            </a:r>
            <a:endParaRPr lang="zh-CN" altLang="en-US" sz="2800" b="1" dirty="0">
              <a:solidFill>
                <a:srgbClr val="F588F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867465" y="2524275"/>
            <a:ext cx="5787530" cy="3575814"/>
          </a:xfrm>
          <a:prstGeom prst="ellipse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469526" y="0"/>
            <a:ext cx="47224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411328" y="2693376"/>
            <a:ext cx="4740662" cy="21056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/>
          <p:cNvSpPr/>
          <p:nvPr/>
        </p:nvSpPr>
        <p:spPr>
          <a:xfrm>
            <a:off x="5281588" y="3861795"/>
            <a:ext cx="106060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7852843" y="1580257"/>
            <a:ext cx="3934526" cy="8827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2047951" y="3117637"/>
            <a:ext cx="899071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025901" y="3117637"/>
            <a:ext cx="90603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3977588" y="3109601"/>
            <a:ext cx="106060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229419" y="3120464"/>
            <a:ext cx="765916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 rot="5400000">
            <a:off x="3210980" y="1668629"/>
            <a:ext cx="984638" cy="632943"/>
          </a:xfrm>
          <a:prstGeom prst="rightArrow">
            <a:avLst/>
          </a:prstGeom>
          <a:solidFill>
            <a:srgbClr val="9AF0B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235514" y="2700641"/>
            <a:ext cx="140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特征和需求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756671" y="349553"/>
            <a:ext cx="2464332" cy="338554"/>
            <a:chOff x="170688" y="331236"/>
            <a:chExt cx="2464332" cy="338554"/>
          </a:xfrm>
        </p:grpSpPr>
        <p:sp>
          <p:nvSpPr>
            <p:cNvPr id="17" name="文本框 16"/>
            <p:cNvSpPr txBox="1"/>
            <p:nvPr/>
          </p:nvSpPr>
          <p:spPr>
            <a:xfrm>
              <a:off x="170688" y="331236"/>
              <a:ext cx="114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38ED90"/>
                  </a:solidFill>
                  <a:ea typeface="微软雅黑" panose="020B0503020204020204" charset="-122"/>
                  <a:cs typeface="+mn-ea"/>
                  <a:sym typeface="+mn-lt"/>
                </a:rPr>
                <a:t>用户细分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ED9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231152" y="331236"/>
              <a:ext cx="1403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微软雅黑" panose="020B0503020204020204" charset="-122"/>
                  <a:cs typeface="+mn-ea"/>
                  <a:sym typeface="+mn-lt"/>
                </a:rPr>
                <a:t>需求分析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001365" y="1259112"/>
            <a:ext cx="1403868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用户大数据</a:t>
            </a:r>
            <a:endParaRPr kumimoji="0" lang="en-US" altLang="zh-CN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ea typeface="微软雅黑" panose="020B0503020204020204" charset="-122"/>
                <a:cs typeface="+mn-ea"/>
                <a:sym typeface="+mn-lt"/>
              </a:rPr>
              <a:t>用户调研</a:t>
            </a:r>
            <a:endParaRPr kumimoji="0" lang="zh-CN" altLang="en-US" sz="16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7852843" y="2943304"/>
            <a:ext cx="3934526" cy="8827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7852843" y="4332234"/>
            <a:ext cx="3934526" cy="8827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052051" y="1710499"/>
            <a:ext cx="622224" cy="6222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055395" y="3086681"/>
            <a:ext cx="622224" cy="6222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052051" y="4462476"/>
            <a:ext cx="622224" cy="6222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/>
          <p:cNvSpPr/>
          <p:nvPr/>
        </p:nvSpPr>
        <p:spPr>
          <a:xfrm>
            <a:off x="2047952" y="3871857"/>
            <a:ext cx="765916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/>
          <p:cNvSpPr/>
          <p:nvPr/>
        </p:nvSpPr>
        <p:spPr>
          <a:xfrm>
            <a:off x="2887450" y="3871857"/>
            <a:ext cx="118636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4147399" y="3863821"/>
            <a:ext cx="106060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/>
          <p:cNvSpPr/>
          <p:nvPr/>
        </p:nvSpPr>
        <p:spPr>
          <a:xfrm>
            <a:off x="1229419" y="3874684"/>
            <a:ext cx="765916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345153" y="3926627"/>
            <a:ext cx="4997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normalizeH="0" baseline="0" noProof="0" dirty="0">
                <a:ln>
                  <a:noFill/>
                </a:ln>
                <a:solidFill>
                  <a:srgbClr val="C507CA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新鲜         治愈         有趣且好看       探索自我           </a:t>
            </a:r>
            <a:r>
              <a:rPr kumimoji="0" lang="en-US" altLang="zh-CN" sz="1400" b="1" i="0" u="none" strike="noStrike" kern="1200" cap="none" normalizeH="0" baseline="0" noProof="0" dirty="0">
                <a:ln>
                  <a:noFill/>
                </a:ln>
                <a:solidFill>
                  <a:srgbClr val="C507CA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AR</a:t>
            </a:r>
            <a:r>
              <a:rPr kumimoji="0" lang="zh-CN" altLang="en-US" sz="1400" b="1" i="0" u="none" strike="noStrike" kern="1200" cap="none" normalizeH="0" baseline="0" noProof="0" dirty="0">
                <a:ln>
                  <a:noFill/>
                </a:ln>
                <a:solidFill>
                  <a:srgbClr val="C507CA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互动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327806" y="4368512"/>
            <a:ext cx="140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产品核心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059544" y="4628452"/>
            <a:ext cx="979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丁深入</a:t>
            </a:r>
          </a:p>
        </p:txBody>
      </p:sp>
      <p:sp>
        <p:nvSpPr>
          <p:cNvPr id="45" name="矩形 44"/>
          <p:cNvSpPr/>
          <p:nvPr/>
        </p:nvSpPr>
        <p:spPr>
          <a:xfrm>
            <a:off x="8681768" y="4426544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cs typeface="+mn-ea"/>
                <a:sym typeface="+mn-lt"/>
              </a:rPr>
              <a:t>塔罗占卜和占星爱好者 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92485" y="4676949"/>
            <a:ext cx="360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200" dirty="0">
                <a:solidFill>
                  <a:srgbClr val="12CC6B"/>
                </a:solidFill>
                <a:cs typeface="+mn-ea"/>
                <a:sym typeface="+mn-lt"/>
              </a:rPr>
              <a:t>疏解疑惑    辅助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占星   视觉美观    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2CC6B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  <a:p>
            <a:pPr lvl="0"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实体触摸</a:t>
            </a:r>
            <a:r>
              <a:rPr lang="zh-CN" altLang="en-US" sz="1200" dirty="0">
                <a:solidFill>
                  <a:srgbClr val="12CC6B"/>
                </a:solidFill>
                <a:ea typeface="微软雅黑" panose="020B0503020204020204" charset="-122"/>
                <a:cs typeface="+mn-ea"/>
                <a:sym typeface="+mn-lt"/>
              </a:rPr>
              <a:t>的仪式感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CC6B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056624" y="1892423"/>
            <a:ext cx="979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prstClr val="black"/>
                </a:solidFill>
                <a:ea typeface="微软雅黑" panose="020B0503020204020204" charset="-122"/>
                <a:cs typeface="+mn-ea"/>
                <a:sym typeface="+mn-lt"/>
              </a:rPr>
              <a:t>陈好奇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24822" y="1700563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cs typeface="+mn-ea"/>
                <a:sym typeface="+mn-lt"/>
              </a:rPr>
              <a:t>富有好奇心的年轻女生 </a:t>
            </a:r>
          </a:p>
        </p:txBody>
      </p:sp>
      <p:sp>
        <p:nvSpPr>
          <p:cNvPr id="50" name="矩形 49"/>
          <p:cNvSpPr/>
          <p:nvPr/>
        </p:nvSpPr>
        <p:spPr>
          <a:xfrm>
            <a:off x="8681768" y="3042000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cs typeface="+mn-ea"/>
                <a:sym typeface="+mn-lt"/>
              </a:rPr>
              <a:t>工作学业压力大的青年群体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745223" y="1932381"/>
            <a:ext cx="2993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12CC6B"/>
                </a:solidFill>
                <a:ea typeface="微软雅黑" panose="020B0503020204020204" charset="-122"/>
                <a:cs typeface="+mn-ea"/>
                <a:sym typeface="+mn-lt"/>
              </a:rPr>
              <a:t>感情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指引    人际关系   探索认知自我    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2CC6B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社交娱乐话题</a:t>
            </a:r>
          </a:p>
        </p:txBody>
      </p:sp>
      <p:sp>
        <p:nvSpPr>
          <p:cNvPr id="52" name="矩形: 圆角 51"/>
          <p:cNvSpPr/>
          <p:nvPr/>
        </p:nvSpPr>
        <p:spPr>
          <a:xfrm>
            <a:off x="5083845" y="3122106"/>
            <a:ext cx="148052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45153" y="3172407"/>
            <a:ext cx="5309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年轻       疏解情绪     放松娱乐       疑惑指引       实体触摸仪式感</a:t>
            </a:r>
          </a:p>
        </p:txBody>
      </p:sp>
      <p:cxnSp>
        <p:nvCxnSpPr>
          <p:cNvPr id="4" name="直接连接符 3"/>
          <p:cNvCxnSpPr>
            <a:stCxn id="9" idx="2"/>
            <a:endCxn id="32" idx="0"/>
          </p:cNvCxnSpPr>
          <p:nvPr/>
        </p:nvCxnSpPr>
        <p:spPr>
          <a:xfrm>
            <a:off x="1612377" y="3554743"/>
            <a:ext cx="0" cy="319941"/>
          </a:xfrm>
          <a:prstGeom prst="line">
            <a:avLst/>
          </a:prstGeom>
          <a:ln w="28575">
            <a:solidFill>
              <a:srgbClr val="38ED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460102" y="3543880"/>
            <a:ext cx="0" cy="319941"/>
          </a:xfrm>
          <a:prstGeom prst="line">
            <a:avLst/>
          </a:prstGeom>
          <a:ln w="28575">
            <a:solidFill>
              <a:srgbClr val="38ED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480773" y="3541854"/>
            <a:ext cx="0" cy="319941"/>
          </a:xfrm>
          <a:prstGeom prst="line">
            <a:avLst/>
          </a:prstGeom>
          <a:ln w="28575">
            <a:solidFill>
              <a:srgbClr val="38ED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574652" y="3551916"/>
            <a:ext cx="0" cy="319941"/>
          </a:xfrm>
          <a:prstGeom prst="line">
            <a:avLst/>
          </a:prstGeom>
          <a:ln w="28575">
            <a:solidFill>
              <a:srgbClr val="38ED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5841477" y="3551916"/>
            <a:ext cx="0" cy="319941"/>
          </a:xfrm>
          <a:prstGeom prst="line">
            <a:avLst/>
          </a:prstGeom>
          <a:ln w="28575">
            <a:solidFill>
              <a:srgbClr val="38ED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9241637" y="1135912"/>
            <a:ext cx="140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目标用户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048669" y="3251332"/>
            <a:ext cx="979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prstClr val="black"/>
                </a:solidFill>
                <a:ea typeface="微软雅黑" panose="020B0503020204020204" charset="-122"/>
                <a:cs typeface="+mn-ea"/>
                <a:sym typeface="+mn-lt"/>
              </a:rPr>
              <a:t>赵放松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692485" y="3285091"/>
            <a:ext cx="2993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放松娱乐身心    </a:t>
            </a:r>
            <a:r>
              <a:rPr lang="zh-CN" altLang="en-US" sz="1200" dirty="0">
                <a:solidFill>
                  <a:srgbClr val="12CC6B"/>
                </a:solidFill>
                <a:cs typeface="+mn-ea"/>
                <a:sym typeface="+mn-lt"/>
              </a:rPr>
              <a:t>释放压力         </a:t>
            </a:r>
            <a:endParaRPr lang="en-US" altLang="zh-CN" sz="1200" dirty="0">
              <a:solidFill>
                <a:srgbClr val="12CC6B"/>
              </a:solidFill>
              <a:cs typeface="+mn-ea"/>
              <a:sym typeface="+mn-lt"/>
            </a:endParaRPr>
          </a:p>
          <a:p>
            <a:pPr lvl="0">
              <a:defRPr/>
            </a:pPr>
            <a:r>
              <a:rPr lang="zh-CN" altLang="en-US" sz="1200" dirty="0">
                <a:solidFill>
                  <a:srgbClr val="12CC6B"/>
                </a:solidFill>
                <a:cs typeface="+mn-ea"/>
                <a:sym typeface="+mn-lt"/>
              </a:rPr>
              <a:t>偶尔指引迷茫                      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2CC6B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/>
          <p:cNvSpPr/>
          <p:nvPr/>
        </p:nvSpPr>
        <p:spPr>
          <a:xfrm>
            <a:off x="1754465" y="4933473"/>
            <a:ext cx="3018274" cy="40745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/>
          <p:cNvSpPr/>
          <p:nvPr/>
        </p:nvSpPr>
        <p:spPr>
          <a:xfrm>
            <a:off x="1754465" y="5408987"/>
            <a:ext cx="3018274" cy="40745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>
            <a:off x="1754465" y="5884501"/>
            <a:ext cx="3018274" cy="40745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7383276" y="5990229"/>
            <a:ext cx="3018274" cy="40745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7386629" y="5284250"/>
            <a:ext cx="3014921" cy="617220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7383276" y="4788040"/>
            <a:ext cx="3018274" cy="407451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27064" y="4497154"/>
            <a:ext cx="3266429" cy="28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>
              <a:solidFill>
                <a:schemeClr val="bg1"/>
              </a:solidFill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250000"/>
              </a:lnSpc>
              <a:spcAft>
                <a:spcPts val="0"/>
              </a:spcAft>
            </a:pPr>
            <a:r>
              <a:rPr lang="zh-CN" altLang="en-US" sz="12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治愈</a:t>
            </a:r>
            <a:r>
              <a:rPr lang="zh-CN" altLang="zh-CN" sz="12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活泼的视觉形象</a:t>
            </a:r>
            <a:endParaRPr lang="en-US" altLang="zh-CN" sz="1200" kern="100" dirty="0">
              <a:solidFill>
                <a:schemeClr val="bg1"/>
              </a:solidFill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250000"/>
              </a:lnSpc>
              <a:spcAft>
                <a:spcPts val="0"/>
              </a:spcAft>
            </a:pPr>
            <a:r>
              <a:rPr lang="zh-CN" altLang="en-US" sz="12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生动舒适的交互体验</a:t>
            </a:r>
            <a:endParaRPr lang="en-US" altLang="zh-CN" sz="1200" kern="100" dirty="0">
              <a:solidFill>
                <a:schemeClr val="bg1"/>
              </a:solidFill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250000"/>
              </a:lnSpc>
              <a:spcAft>
                <a:spcPts val="0"/>
              </a:spcAft>
            </a:pPr>
            <a:r>
              <a:rPr lang="zh-CN" altLang="zh-CN" sz="1200" kern="100" dirty="0">
                <a:solidFill>
                  <a:schemeClr val="bg1"/>
                </a:solidFill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明亮强对比度的色彩</a:t>
            </a:r>
            <a:endParaRPr lang="en-US" altLang="zh-CN" sz="1200" kern="100" dirty="0">
              <a:solidFill>
                <a:schemeClr val="bg1"/>
              </a:solidFill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250000"/>
              </a:lnSpc>
              <a:spcAft>
                <a:spcPts val="0"/>
              </a:spcAft>
            </a:pPr>
            <a:endParaRPr lang="en-US" altLang="zh-CN" sz="1100" kern="100" dirty="0">
              <a:solidFill>
                <a:schemeClr val="bg1"/>
              </a:solidFill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250000"/>
              </a:lnSpc>
              <a:spcAft>
                <a:spcPts val="0"/>
              </a:spcAft>
            </a:pPr>
            <a:endParaRPr lang="zh-CN" altLang="en-US" sz="11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11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12905" y="4365909"/>
            <a:ext cx="2516426" cy="966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1400" b="1" kern="100" dirty="0">
                <a:solidFill>
                  <a:srgbClr val="FF99FF"/>
                </a:solidFill>
                <a:effectLst/>
                <a:latin typeface="+mn-ea"/>
                <a:cs typeface="Times New Roman" panose="02020603050405020304" pitchFamily="18" charset="0"/>
              </a:rPr>
              <a:t>AR</a:t>
            </a:r>
            <a:r>
              <a:rPr lang="zh-CN" altLang="en-US" sz="1400" b="1" kern="100" dirty="0">
                <a:solidFill>
                  <a:srgbClr val="FF99FF"/>
                </a:solidFill>
                <a:effectLst/>
                <a:latin typeface="+mn-ea"/>
                <a:cs typeface="Times New Roman" panose="02020603050405020304" pitchFamily="18" charset="0"/>
              </a:rPr>
              <a:t>手势交互</a:t>
            </a:r>
            <a:endParaRPr lang="en-US" altLang="zh-CN" sz="1400" b="1" kern="100" dirty="0">
              <a:solidFill>
                <a:srgbClr val="FF99FF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1400" b="1" kern="100" dirty="0">
              <a:solidFill>
                <a:srgbClr val="FF99FF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US" altLang="zh-CN" sz="1100" kern="100" dirty="0">
              <a:solidFill>
                <a:srgbClr val="FF99FF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18694" y="4788040"/>
            <a:ext cx="2408252" cy="340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12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更沉浸的模拟体验</a:t>
            </a:r>
            <a:endParaRPr lang="en-US" altLang="zh-CN" sz="12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99041" y="5360827"/>
            <a:ext cx="2786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2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满足塔罗爱好者对于</a:t>
            </a:r>
            <a:endParaRPr lang="en-US" altLang="zh-CN" sz="12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altLang="en-US" sz="12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实体塔罗牌的偏爱和可触摸的仪式感</a:t>
            </a:r>
            <a:endParaRPr lang="en-US" altLang="zh-CN" sz="12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54179" y="5990229"/>
            <a:ext cx="2931606" cy="340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2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为大型牌阵提供无限空间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7371"/>
          <a:stretch>
            <a:fillRect/>
          </a:stretch>
        </p:blipFill>
        <p:spPr>
          <a:xfrm>
            <a:off x="3122034" y="574004"/>
            <a:ext cx="2224516" cy="3904338"/>
          </a:xfrm>
          <a:prstGeom prst="roundRect">
            <a:avLst>
              <a:gd name="adj" fmla="val 23717"/>
            </a:avLst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 t="7373" r="4185"/>
          <a:stretch>
            <a:fillRect/>
          </a:stretch>
        </p:blipFill>
        <p:spPr>
          <a:xfrm>
            <a:off x="1114405" y="591236"/>
            <a:ext cx="2007629" cy="3904338"/>
          </a:xfrm>
          <a:prstGeom prst="round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70143" y="4467764"/>
            <a:ext cx="6094206" cy="38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400" b="1" kern="100" dirty="0">
                <a:solidFill>
                  <a:srgbClr val="FF99FF"/>
                </a:solidFill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游戏化设计风格</a:t>
            </a:r>
            <a:endParaRPr lang="en-US" altLang="zh-CN" sz="1400" b="1" kern="100" dirty="0">
              <a:solidFill>
                <a:srgbClr val="FF99FF"/>
              </a:solidFill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792480-CA96-4C19-BA11-11A11F16B5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t="24286" r="25061" b="15877"/>
          <a:stretch/>
        </p:blipFill>
        <p:spPr>
          <a:xfrm rot="16200000">
            <a:off x="7651806" y="503994"/>
            <a:ext cx="2300404" cy="4551175"/>
          </a:xfrm>
          <a:prstGeom prst="round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3666391" y="2019472"/>
            <a:ext cx="4615963" cy="2957397"/>
          </a:xfrm>
          <a:prstGeom prst="roundRect">
            <a:avLst/>
          </a:prstGeom>
          <a:noFill/>
          <a:ln w="76200">
            <a:gradFill>
              <a:gsLst>
                <a:gs pos="0">
                  <a:srgbClr val="38ED90"/>
                </a:gs>
                <a:gs pos="100000">
                  <a:srgbClr val="FF66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4D8429B-B063-4112-8658-0929AF7A1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t="23572" r="4010" b="33792"/>
          <a:stretch/>
        </p:blipFill>
        <p:spPr>
          <a:xfrm>
            <a:off x="5852631" y="1166783"/>
            <a:ext cx="4785529" cy="188104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67" y="3472278"/>
            <a:ext cx="4107406" cy="208607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" r="7113" b="18124"/>
          <a:stretch>
            <a:fillRect/>
          </a:stretch>
        </p:blipFill>
        <p:spPr>
          <a:xfrm>
            <a:off x="1590862" y="3633586"/>
            <a:ext cx="4107408" cy="1922612"/>
          </a:xfrm>
          <a:prstGeom prst="round2DiagRect">
            <a:avLst>
              <a:gd name="adj1" fmla="val 15962"/>
              <a:gd name="adj2" fmla="val 8610"/>
            </a:avLst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5" t="37225" r="15434" b="45763"/>
          <a:stretch>
            <a:fillRect/>
          </a:stretch>
        </p:blipFill>
        <p:spPr>
          <a:xfrm>
            <a:off x="1636263" y="1144762"/>
            <a:ext cx="4180105" cy="1950331"/>
          </a:xfrm>
          <a:prstGeom prst="round2DiagRect">
            <a:avLst>
              <a:gd name="adj1" fmla="val 20639"/>
              <a:gd name="adj2" fmla="val 0"/>
            </a:avLst>
          </a:prstGeom>
        </p:spPr>
      </p:pic>
      <p:grpSp>
        <p:nvGrpSpPr>
          <p:cNvPr id="16" name="组合 15"/>
          <p:cNvGrpSpPr/>
          <p:nvPr/>
        </p:nvGrpSpPr>
        <p:grpSpPr>
          <a:xfrm>
            <a:off x="1590863" y="1143361"/>
            <a:ext cx="8954311" cy="4412837"/>
            <a:chOff x="1878606" y="1344752"/>
            <a:chExt cx="8271459" cy="4076316"/>
          </a:xfrm>
        </p:grpSpPr>
        <p:sp>
          <p:nvSpPr>
            <p:cNvPr id="8" name="矩形: 对角圆角 7"/>
            <p:cNvSpPr/>
            <p:nvPr/>
          </p:nvSpPr>
          <p:spPr>
            <a:xfrm>
              <a:off x="1930302" y="1344752"/>
              <a:ext cx="3851574" cy="1801600"/>
            </a:xfrm>
            <a:prstGeom prst="round2DiagRect">
              <a:avLst>
                <a:gd name="adj1" fmla="val 42321"/>
                <a:gd name="adj2" fmla="val 4148"/>
              </a:avLst>
            </a:prstGeom>
            <a:solidFill>
              <a:srgbClr val="FFFFFF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0" name="矩形: 对角圆角 9"/>
            <p:cNvSpPr/>
            <p:nvPr/>
          </p:nvSpPr>
          <p:spPr>
            <a:xfrm>
              <a:off x="6131182" y="1359283"/>
              <a:ext cx="3794178" cy="1793612"/>
            </a:xfrm>
            <a:prstGeom prst="round2DiagRect">
              <a:avLst>
                <a:gd name="adj1" fmla="val 50000"/>
                <a:gd name="adj2" fmla="val 4148"/>
              </a:avLst>
            </a:prstGeom>
            <a:solidFill>
              <a:srgbClr val="FFFFFF">
                <a:alpha val="6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" name="矩形: 对角圆角 10"/>
            <p:cNvSpPr/>
            <p:nvPr/>
          </p:nvSpPr>
          <p:spPr>
            <a:xfrm>
              <a:off x="1878606" y="3627456"/>
              <a:ext cx="3794178" cy="1793612"/>
            </a:xfrm>
            <a:prstGeom prst="round2DiagRect">
              <a:avLst>
                <a:gd name="adj1" fmla="val 50000"/>
                <a:gd name="adj2" fmla="val 4148"/>
              </a:avLst>
            </a:prstGeom>
            <a:solidFill>
              <a:srgbClr val="FFFFFF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矩形: 对角圆角 11"/>
            <p:cNvSpPr/>
            <p:nvPr/>
          </p:nvSpPr>
          <p:spPr>
            <a:xfrm>
              <a:off x="6355887" y="3619488"/>
              <a:ext cx="3794178" cy="1801580"/>
            </a:xfrm>
            <a:prstGeom prst="round2DiagRect">
              <a:avLst>
                <a:gd name="adj1" fmla="val 50000"/>
                <a:gd name="adj2" fmla="val 4148"/>
              </a:avLst>
            </a:prstGeom>
            <a:solidFill>
              <a:srgbClr val="FFFFFF">
                <a:alpha val="7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0879" y="381868"/>
            <a:ext cx="1142271" cy="338554"/>
            <a:chOff x="583616" y="326227"/>
            <a:chExt cx="1142271" cy="338554"/>
          </a:xfrm>
        </p:grpSpPr>
        <p:sp>
          <p:nvSpPr>
            <p:cNvPr id="4" name="文本框 3"/>
            <p:cNvSpPr txBox="1"/>
            <p:nvPr/>
          </p:nvSpPr>
          <p:spPr>
            <a:xfrm>
              <a:off x="583616" y="326227"/>
              <a:ext cx="114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38ED90"/>
                  </a:solidFill>
                  <a:ea typeface="微软雅黑" panose="020B0503020204020204" charset="-122"/>
                  <a:cs typeface="+mn-ea"/>
                  <a:sym typeface="+mn-lt"/>
                </a:rPr>
                <a:t>设计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ED9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1980669" y="1683369"/>
            <a:ext cx="3491294" cy="89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“捕捉光</a:t>
            </a:r>
            <a:r>
              <a:rPr lang="en-US" altLang="zh-CN" sz="1400" b="1" dirty="0"/>
              <a:t>”</a:t>
            </a:r>
            <a:r>
              <a:rPr lang="zh-CN" altLang="en-US" sz="1400" b="1" dirty="0"/>
              <a:t>趣味交互与塔罗占卜的融合</a:t>
            </a:r>
            <a:endParaRPr lang="en-US" altLang="zh-CN" sz="1400" b="1" dirty="0"/>
          </a:p>
          <a:p>
            <a:pPr algn="ctr">
              <a:lnSpc>
                <a:spcPct val="150000"/>
              </a:lnSpc>
            </a:pPr>
            <a:r>
              <a:rPr lang="en-US" altLang="zh-CN" sz="1100" dirty="0"/>
              <a:t>AR</a:t>
            </a:r>
            <a:r>
              <a:rPr lang="zh-CN" altLang="en-US" sz="1100" dirty="0"/>
              <a:t>捕捉光</a:t>
            </a:r>
            <a:endParaRPr lang="en-US" altLang="zh-CN" sz="1100" dirty="0"/>
          </a:p>
          <a:p>
            <a:pPr algn="ctr">
              <a:lnSpc>
                <a:spcPct val="150000"/>
              </a:lnSpc>
            </a:pPr>
            <a:r>
              <a:rPr lang="zh-CN" altLang="en-US" sz="1100" dirty="0"/>
              <a:t>捕光来开启塔罗世界和占卜的每个阶段</a:t>
            </a:r>
            <a:endParaRPr lang="en-US" altLang="zh-CN" sz="1100" dirty="0"/>
          </a:p>
        </p:txBody>
      </p:sp>
      <p:sp>
        <p:nvSpPr>
          <p:cNvPr id="2" name="文本框 1"/>
          <p:cNvSpPr txBox="1"/>
          <p:nvPr/>
        </p:nvSpPr>
        <p:spPr>
          <a:xfrm>
            <a:off x="6789486" y="4129262"/>
            <a:ext cx="3356042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/>
              <a:t>游戏化与治愈系结合</a:t>
            </a:r>
            <a:endParaRPr lang="en-US" altLang="zh-CN" sz="1400" b="1" dirty="0"/>
          </a:p>
          <a:p>
            <a:pPr algn="ctr">
              <a:lnSpc>
                <a:spcPct val="150000"/>
              </a:lnSpc>
            </a:pPr>
            <a:r>
              <a:rPr lang="zh-CN" altLang="en-US" sz="1100" dirty="0"/>
              <a:t>通过捕光和植物来放松身心</a:t>
            </a:r>
            <a:endParaRPr lang="en-US" altLang="zh-CN" sz="1100" dirty="0"/>
          </a:p>
          <a:p>
            <a:pPr algn="ctr">
              <a:lnSpc>
                <a:spcPct val="150000"/>
              </a:lnSpc>
            </a:pPr>
            <a:r>
              <a:rPr lang="zh-CN" altLang="en-US" sz="1100" dirty="0"/>
              <a:t>植物生长的每个阶段可以解锁新牌阵</a:t>
            </a:r>
            <a:endParaRPr lang="en-US" altLang="zh-CN" sz="1100" dirty="0"/>
          </a:p>
        </p:txBody>
      </p:sp>
      <p:sp>
        <p:nvSpPr>
          <p:cNvPr id="13" name="矩形 12"/>
          <p:cNvSpPr/>
          <p:nvPr/>
        </p:nvSpPr>
        <p:spPr>
          <a:xfrm>
            <a:off x="1971003" y="3851619"/>
            <a:ext cx="3390775" cy="1216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400" dirty="0"/>
          </a:p>
          <a:p>
            <a:pPr algn="ctr">
              <a:lnSpc>
                <a:spcPct val="150000"/>
              </a:lnSpc>
            </a:pPr>
            <a:r>
              <a:rPr lang="zh-CN" altLang="en-US" sz="1400" b="1" dirty="0"/>
              <a:t>动态有趣的卜</a:t>
            </a:r>
            <a:r>
              <a:rPr lang="en-US" altLang="zh-CN" sz="1400" b="1" dirty="0"/>
              <a:t>(</a:t>
            </a:r>
            <a:r>
              <a:rPr lang="zh-CN" altLang="en-US" sz="1400" b="1" dirty="0"/>
              <a:t>捕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光呈现和反馈方式</a:t>
            </a:r>
            <a:endParaRPr lang="en-US" altLang="zh-CN" sz="1400" b="1" dirty="0"/>
          </a:p>
          <a:p>
            <a:pPr algn="ctr">
              <a:lnSpc>
                <a:spcPct val="150000"/>
              </a:lnSpc>
            </a:pPr>
            <a:r>
              <a:rPr lang="zh-CN" altLang="en-US" sz="1100" dirty="0"/>
              <a:t>“涨潮”动态交互</a:t>
            </a:r>
            <a:endParaRPr lang="en-US" altLang="zh-CN" sz="1100" dirty="0"/>
          </a:p>
          <a:p>
            <a:pPr algn="ctr">
              <a:lnSpc>
                <a:spcPct val="150000"/>
              </a:lnSpc>
            </a:pPr>
            <a:r>
              <a:rPr lang="zh-CN" altLang="en-US" sz="1100" dirty="0"/>
              <a:t>植物的生长变换作为捕捉光的载体</a:t>
            </a:r>
            <a:endParaRPr lang="en-US" altLang="zh-CN" sz="1100" dirty="0"/>
          </a:p>
        </p:txBody>
      </p:sp>
      <p:sp>
        <p:nvSpPr>
          <p:cNvPr id="14" name="矩形 13"/>
          <p:cNvSpPr/>
          <p:nvPr/>
        </p:nvSpPr>
        <p:spPr>
          <a:xfrm>
            <a:off x="6612732" y="1389919"/>
            <a:ext cx="3745150" cy="1216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400" dirty="0"/>
          </a:p>
          <a:p>
            <a:pPr algn="ctr">
              <a:lnSpc>
                <a:spcPct val="150000"/>
              </a:lnSpc>
            </a:pPr>
            <a:r>
              <a:rPr lang="en-US" altLang="zh-CN" sz="1400" b="1" dirty="0"/>
              <a:t>AR</a:t>
            </a:r>
            <a:r>
              <a:rPr lang="zh-CN" altLang="en-US" sz="1400" b="1" dirty="0"/>
              <a:t>互动沉浸式塔罗占卜体验</a:t>
            </a:r>
            <a:endParaRPr lang="en-US" altLang="zh-CN" sz="1400" b="1" dirty="0"/>
          </a:p>
          <a:p>
            <a:pPr algn="ctr">
              <a:lnSpc>
                <a:spcPct val="150000"/>
              </a:lnSpc>
            </a:pPr>
            <a:r>
              <a:rPr lang="en-US" altLang="zh-CN" sz="1100" dirty="0"/>
              <a:t>AR</a:t>
            </a:r>
            <a:r>
              <a:rPr lang="zh-CN" altLang="en-US" sz="1100" dirty="0"/>
              <a:t>塔罗世界实时生成</a:t>
            </a:r>
            <a:endParaRPr lang="en-US" altLang="zh-CN" sz="1100" dirty="0"/>
          </a:p>
          <a:p>
            <a:pPr algn="ctr">
              <a:lnSpc>
                <a:spcPct val="150000"/>
              </a:lnSpc>
            </a:pPr>
            <a:r>
              <a:rPr lang="en-US" altLang="zh-CN" sz="1100" dirty="0"/>
              <a:t>AR</a:t>
            </a:r>
            <a:r>
              <a:rPr lang="zh-CN" altLang="en-US" sz="1100" dirty="0"/>
              <a:t>塔罗牌抽牌体验</a:t>
            </a:r>
            <a:endParaRPr lang="en-US" altLang="zh-CN" sz="11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508414" y="386877"/>
            <a:ext cx="215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rPr>
              <a:t>创新点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252446" y="5655053"/>
            <a:ext cx="8024446" cy="823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schemeClr val="bg1">
                    <a:lumMod val="50000"/>
                  </a:schemeClr>
                </a:solidFill>
              </a:rPr>
              <a:t>通过</a:t>
            </a:r>
            <a:r>
              <a:rPr lang="zh-CN" altLang="zh-CN" sz="1100" b="1" dirty="0">
                <a:solidFill>
                  <a:schemeClr val="bg1">
                    <a:lumMod val="50000"/>
                  </a:schemeClr>
                </a:solidFill>
              </a:rPr>
              <a:t>虚拟现实技术</a:t>
            </a:r>
            <a:r>
              <a:rPr lang="zh-CN" altLang="zh-CN" sz="1100" dirty="0">
                <a:solidFill>
                  <a:schemeClr val="bg1">
                    <a:lumMod val="50000"/>
                  </a:schemeClr>
                </a:solidFill>
              </a:rPr>
              <a:t>为“捕捉光”和塔罗占卜营造</a:t>
            </a:r>
            <a:r>
              <a:rPr lang="zh-CN" altLang="zh-CN" sz="1100" b="1" dirty="0">
                <a:solidFill>
                  <a:schemeClr val="bg1">
                    <a:lumMod val="50000"/>
                  </a:schemeClr>
                </a:solidFill>
              </a:rPr>
              <a:t>身临其境的占卜体验</a:t>
            </a:r>
            <a:r>
              <a:rPr lang="zh-CN" altLang="zh-CN" sz="1100" dirty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schemeClr val="bg1">
                    <a:lumMod val="50000"/>
                  </a:schemeClr>
                </a:solidFill>
              </a:rPr>
              <a:t>通过</a:t>
            </a:r>
            <a:r>
              <a:rPr lang="en-US" altLang="zh-CN" sz="1100" b="1" dirty="0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zh-CN" altLang="zh-CN" sz="1100" b="1" dirty="0">
                <a:solidFill>
                  <a:schemeClr val="bg1">
                    <a:lumMod val="50000"/>
                  </a:schemeClr>
                </a:solidFill>
              </a:rPr>
              <a:t>手势互动</a:t>
            </a:r>
            <a:r>
              <a:rPr lang="zh-CN" altLang="zh-CN" sz="1100" dirty="0">
                <a:solidFill>
                  <a:schemeClr val="bg1">
                    <a:lumMod val="50000"/>
                  </a:schemeClr>
                </a:solidFill>
              </a:rPr>
              <a:t>创造出</a:t>
            </a:r>
            <a:r>
              <a:rPr lang="zh-CN" altLang="zh-CN" sz="1100" b="1" dirty="0">
                <a:solidFill>
                  <a:schemeClr val="bg1">
                    <a:lumMod val="50000"/>
                  </a:schemeClr>
                </a:solidFill>
              </a:rPr>
              <a:t>实体塔罗牌的真实感和仪式感</a:t>
            </a:r>
            <a:r>
              <a:rPr lang="zh-CN" altLang="zh-CN" sz="1100" dirty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</a:rPr>
              <a:t>利用</a:t>
            </a:r>
            <a:r>
              <a:rPr lang="en-US" altLang="zh-CN" sz="1100" b="1" dirty="0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zh-CN" altLang="zh-CN" sz="1100" b="1" dirty="0">
                <a:solidFill>
                  <a:schemeClr val="bg1">
                    <a:lumMod val="50000"/>
                  </a:schemeClr>
                </a:solidFill>
              </a:rPr>
              <a:t>将</a:t>
            </a:r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zh-CN" sz="1100" b="1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zh-CN" altLang="en-US" sz="1100" b="1" dirty="0">
                <a:solidFill>
                  <a:schemeClr val="bg1">
                    <a:lumMod val="50000"/>
                  </a:schemeClr>
                </a:solidFill>
              </a:rPr>
              <a:t>捕捉</a:t>
            </a:r>
            <a:r>
              <a:rPr lang="zh-CN" altLang="zh-CN" sz="1100" b="1" dirty="0">
                <a:solidFill>
                  <a:schemeClr val="bg1">
                    <a:lumMod val="50000"/>
                  </a:schemeClr>
                </a:solidFill>
              </a:rPr>
              <a:t>光”与塔罗文化</a:t>
            </a:r>
            <a:r>
              <a:rPr lang="zh-CN" altLang="zh-CN" sz="1100" dirty="0">
                <a:solidFill>
                  <a:schemeClr val="bg1">
                    <a:lumMod val="50000"/>
                  </a:schemeClr>
                </a:solidFill>
              </a:rPr>
              <a:t>巧妙融合，提供</a:t>
            </a:r>
            <a:r>
              <a:rPr lang="zh-CN" altLang="zh-CN" sz="1100" b="1" dirty="0">
                <a:solidFill>
                  <a:schemeClr val="bg1">
                    <a:lumMod val="50000"/>
                  </a:schemeClr>
                </a:solidFill>
              </a:rPr>
              <a:t>有趣、新鲜、治愈</a:t>
            </a:r>
            <a:r>
              <a:rPr lang="zh-CN" altLang="zh-CN" sz="1100" dirty="0">
                <a:solidFill>
                  <a:schemeClr val="bg1">
                    <a:lumMod val="50000"/>
                  </a:schemeClr>
                </a:solidFill>
              </a:rPr>
              <a:t>的塔罗占卜玩法，让人们以一种更有趣的方式了解塔罗文化。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00"/>
            <a:ext cx="12192000" cy="65580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0" y="-8421"/>
            <a:ext cx="12192000" cy="6858000"/>
          </a:xfrm>
          <a:prstGeom prst="rect">
            <a:avLst/>
          </a:prstGeom>
          <a:solidFill>
            <a:srgbClr val="0D0D0D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2346038" y="1283910"/>
            <a:ext cx="1836223" cy="461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83634" y="336046"/>
            <a:ext cx="3218440" cy="338554"/>
            <a:chOff x="170688" y="331236"/>
            <a:chExt cx="3218440" cy="338554"/>
          </a:xfrm>
        </p:grpSpPr>
        <p:sp>
          <p:nvSpPr>
            <p:cNvPr id="3" name="文本框 2"/>
            <p:cNvSpPr txBox="1"/>
            <p:nvPr/>
          </p:nvSpPr>
          <p:spPr>
            <a:xfrm>
              <a:off x="170688" y="331236"/>
              <a:ext cx="114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38ED90"/>
                  </a:solidFill>
                  <a:ea typeface="微软雅黑" panose="020B0503020204020204" charset="-122"/>
                  <a:cs typeface="+mn-ea"/>
                  <a:sym typeface="+mn-lt"/>
                </a:rPr>
                <a:t>产品开发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ED9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1231151" y="331236"/>
              <a:ext cx="21579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ea typeface="微软雅黑" panose="020B0503020204020204" charset="-122"/>
                  <a:cs typeface="+mn-ea"/>
                  <a:sym typeface="+mn-lt"/>
                </a:rPr>
                <a:t>技术实现</a:t>
              </a:r>
              <a:endParaRPr kumimoji="0" lang="zh-CN" altLang="en-US" sz="16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192001" y="750519"/>
            <a:ext cx="3435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核心功能</a:t>
            </a:r>
            <a:r>
              <a:rPr lang="en-US" altLang="zh-CN" sz="1400" b="1" dirty="0">
                <a:solidFill>
                  <a:schemeClr val="bg1"/>
                </a:solidFill>
              </a:rPr>
              <a:t>A</a:t>
            </a:r>
            <a:r>
              <a:rPr lang="zh-CN" altLang="en-US" sz="1400" b="1" dirty="0">
                <a:solidFill>
                  <a:schemeClr val="bg1"/>
                </a:solidFill>
              </a:rPr>
              <a:t>    增强现实  捕捉光</a:t>
            </a:r>
            <a:r>
              <a:rPr lang="en-US" altLang="zh-CN" sz="1400" b="1" dirty="0">
                <a:solidFill>
                  <a:schemeClr val="bg1"/>
                </a:solidFill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</a:rPr>
              <a:t>牌阵占卜</a:t>
            </a:r>
          </a:p>
        </p:txBody>
      </p:sp>
      <p:grpSp>
        <p:nvGrpSpPr>
          <p:cNvPr id="7" name="组合 6"/>
          <p:cNvGrpSpPr/>
          <p:nvPr/>
        </p:nvGrpSpPr>
        <p:grpSpPr>
          <a:xfrm rot="16200000">
            <a:off x="2125592" y="834462"/>
            <a:ext cx="139889" cy="139889"/>
            <a:chOff x="5956111" y="3247187"/>
            <a:chExt cx="139889" cy="139889"/>
          </a:xfrm>
        </p:grpSpPr>
        <p:sp>
          <p:nvSpPr>
            <p:cNvPr id="8" name="椭圆 7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5314762" y="2075537"/>
            <a:ext cx="2491154" cy="3382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97F6C5"/>
                </a:solidFill>
              </a:rPr>
              <a:t>C4D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3D建模解决方案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97F6C5"/>
                </a:solidFill>
              </a:rPr>
              <a:t>ARKit</a:t>
            </a:r>
            <a:endParaRPr lang="en-US" altLang="zh-CN" sz="1200" dirty="0">
              <a:solidFill>
                <a:srgbClr val="97F6C5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增强现实接口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97F6C5"/>
                </a:solidFill>
              </a:rPr>
              <a:t>LiDAR</a:t>
            </a:r>
            <a:endParaRPr lang="en-US" altLang="zh-CN" sz="1200" dirty="0">
              <a:solidFill>
                <a:srgbClr val="97F6C5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环境传感器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97F6C5"/>
                </a:solidFill>
              </a:rPr>
              <a:t>Reality Converter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USDZ</a:t>
            </a:r>
            <a:r>
              <a:rPr lang="zh-CN" altLang="en-US" sz="1200" dirty="0">
                <a:solidFill>
                  <a:schemeClr val="bg1"/>
                </a:solidFill>
              </a:rPr>
              <a:t>解决方案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122385" y="941381"/>
            <a:ext cx="139889" cy="668772"/>
            <a:chOff x="5956111" y="2718304"/>
            <a:chExt cx="139889" cy="668772"/>
          </a:xfrm>
        </p:grpSpPr>
        <p:cxnSp>
          <p:nvCxnSpPr>
            <p:cNvPr id="13" name="直接连接符 12"/>
            <p:cNvCxnSpPr>
              <a:stCxn id="9" idx="2"/>
              <a:endCxn id="15" idx="0"/>
            </p:cNvCxnSpPr>
            <p:nvPr/>
          </p:nvCxnSpPr>
          <p:spPr>
            <a:xfrm flipH="1">
              <a:off x="6023078" y="2718304"/>
              <a:ext cx="11595" cy="56483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2381768" y="1369574"/>
            <a:ext cx="1810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流畅交互与视觉动画</a:t>
            </a: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4238865" y="1450541"/>
            <a:ext cx="139889" cy="139889"/>
            <a:chOff x="5956111" y="3247187"/>
            <a:chExt cx="139889" cy="139889"/>
          </a:xfrm>
        </p:grpSpPr>
        <p:sp>
          <p:nvSpPr>
            <p:cNvPr id="19" name="椭圆 18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250254" y="1265396"/>
            <a:ext cx="2906449" cy="461085"/>
            <a:chOff x="4462439" y="1283910"/>
            <a:chExt cx="2906449" cy="461085"/>
          </a:xfrm>
        </p:grpSpPr>
        <p:sp>
          <p:nvSpPr>
            <p:cNvPr id="21" name="矩形: 圆角 20"/>
            <p:cNvSpPr/>
            <p:nvPr/>
          </p:nvSpPr>
          <p:spPr>
            <a:xfrm>
              <a:off x="4462439" y="1283910"/>
              <a:ext cx="2906449" cy="4610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622983" y="1360563"/>
              <a:ext cx="26981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/>
                <a:t>牌阵分发交互与沉浸式翻牌体验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 rot="16200000">
            <a:off x="6960149" y="1400319"/>
            <a:ext cx="139889" cy="139889"/>
            <a:chOff x="5956111" y="3247187"/>
            <a:chExt cx="139889" cy="139889"/>
          </a:xfrm>
        </p:grpSpPr>
        <p:sp>
          <p:nvSpPr>
            <p:cNvPr id="24" name="椭圆 23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462245" y="1265396"/>
            <a:ext cx="2364276" cy="461085"/>
            <a:chOff x="7638878" y="1283910"/>
            <a:chExt cx="1886380" cy="461085"/>
          </a:xfrm>
        </p:grpSpPr>
        <p:sp>
          <p:nvSpPr>
            <p:cNvPr id="28" name="矩形: 圆角 27"/>
            <p:cNvSpPr/>
            <p:nvPr/>
          </p:nvSpPr>
          <p:spPr>
            <a:xfrm>
              <a:off x="7638878" y="1283910"/>
              <a:ext cx="1836223" cy="4610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891477" y="1360563"/>
              <a:ext cx="16337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/>
                <a:t>虚拟场景实时布局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16" y="2938113"/>
            <a:ext cx="552697" cy="552697"/>
          </a:xfrm>
          <a:prstGeom prst="rect">
            <a:avLst/>
          </a:prstGeom>
        </p:spPr>
      </p:pic>
      <p:pic>
        <p:nvPicPr>
          <p:cNvPr id="35" name="图形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3199" y="2983731"/>
            <a:ext cx="1275626" cy="51025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417" b="60720" l="2933" r="90000">
                        <a14:foregroundMark x1="14133" y1="52699" x2="11467" y2="54048"/>
                        <a14:foregroundMark x1="15333" y1="52324" x2="17867" y2="52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35" b="48293"/>
          <a:stretch>
            <a:fillRect/>
          </a:stretch>
        </p:blipFill>
        <p:spPr>
          <a:xfrm>
            <a:off x="4577052" y="2022882"/>
            <a:ext cx="927317" cy="6428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8387499" y="1802275"/>
            <a:ext cx="2491154" cy="282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97F6C5"/>
                </a:solidFill>
              </a:rPr>
              <a:t>Reality</a:t>
            </a:r>
            <a:r>
              <a:rPr lang="zh-CN" altLang="en-US" sz="1200" dirty="0">
                <a:solidFill>
                  <a:srgbClr val="97F6C5"/>
                </a:solidFill>
              </a:rPr>
              <a:t> </a:t>
            </a:r>
            <a:r>
              <a:rPr lang="en-US" altLang="zh-CN" sz="1200" dirty="0">
                <a:solidFill>
                  <a:srgbClr val="97F6C5"/>
                </a:solidFill>
              </a:rPr>
              <a:t>Composer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交互式场景设计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97F6C5"/>
                </a:solidFill>
              </a:rPr>
              <a:t>Metal </a:t>
            </a:r>
            <a:endParaRPr lang="en-US" altLang="zh-CN" sz="1200" dirty="0">
              <a:solidFill>
                <a:srgbClr val="97F6C5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硬件加速实时渲染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97F6C5"/>
                </a:solidFill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AR</a:t>
            </a:r>
            <a:r>
              <a:rPr lang="zh-CN" altLang="en-US" sz="1200" dirty="0">
                <a:solidFill>
                  <a:schemeClr val="bg1"/>
                </a:solidFill>
              </a:rPr>
              <a:t>场景批处理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62274" y="5417815"/>
            <a:ext cx="8708691" cy="823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schemeClr val="bg1"/>
                </a:solidFill>
              </a:rPr>
              <a:t>卜光将卡牌类游戏的核心功能用</a:t>
            </a:r>
            <a:r>
              <a:rPr lang="zh-CN" altLang="zh-CN" sz="1100" u="sng" dirty="0">
                <a:solidFill>
                  <a:schemeClr val="bg1"/>
                </a:solidFill>
              </a:rPr>
              <a:t>深度神经网络</a:t>
            </a:r>
            <a:r>
              <a:rPr lang="zh-CN" altLang="zh-CN" sz="1100" dirty="0">
                <a:solidFill>
                  <a:schemeClr val="bg1"/>
                </a:solidFill>
              </a:rPr>
              <a:t>实现，以给予用户沉浸流畅的交互体验。</a:t>
            </a:r>
            <a:endParaRPr lang="en-US" altLang="zh-CN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schemeClr val="bg1"/>
                </a:solidFill>
              </a:rPr>
              <a:t>分析大量占卜师</a:t>
            </a:r>
            <a:r>
              <a:rPr lang="zh-CN" altLang="zh-CN" sz="1100" u="sng" dirty="0">
                <a:solidFill>
                  <a:schemeClr val="bg1"/>
                </a:solidFill>
              </a:rPr>
              <a:t>的卡牌解读数据，将心理学知识与神经网络</a:t>
            </a:r>
            <a:r>
              <a:rPr lang="zh-CN" altLang="zh-CN" sz="1100" dirty="0">
                <a:solidFill>
                  <a:schemeClr val="bg1"/>
                </a:solidFill>
              </a:rPr>
              <a:t>结合。</a:t>
            </a:r>
            <a:endParaRPr lang="en-US" altLang="zh-CN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schemeClr val="bg1"/>
                </a:solidFill>
              </a:rPr>
              <a:t>采用</a:t>
            </a:r>
            <a:r>
              <a:rPr lang="en-US" altLang="zh-CN" sz="1100" u="sng" dirty="0" err="1">
                <a:solidFill>
                  <a:schemeClr val="bg1"/>
                </a:solidFill>
              </a:rPr>
              <a:t>ARKit</a:t>
            </a:r>
            <a:r>
              <a:rPr lang="zh-CN" altLang="zh-CN" sz="1100" dirty="0">
                <a:solidFill>
                  <a:schemeClr val="bg1"/>
                </a:solidFill>
              </a:rPr>
              <a:t>创建流畅的交互动画与环境烘托，使用户无需携带卡牌就可获得以假乱真的真实交互体验，更易接近并沉浸于神秘的塔罗世界。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6" t="18194" r="17476" b="31588"/>
          <a:stretch>
            <a:fillRect/>
          </a:stretch>
        </p:blipFill>
        <p:spPr>
          <a:xfrm>
            <a:off x="4818867" y="3780957"/>
            <a:ext cx="443685" cy="439290"/>
          </a:xfrm>
          <a:prstGeom prst="roundRect">
            <a:avLst>
              <a:gd name="adj" fmla="val 27197"/>
            </a:avLst>
          </a:prstGeom>
        </p:spPr>
      </p:pic>
      <p:sp>
        <p:nvSpPr>
          <p:cNvPr id="50" name="矩形 49"/>
          <p:cNvSpPr/>
          <p:nvPr/>
        </p:nvSpPr>
        <p:spPr>
          <a:xfrm>
            <a:off x="3081457" y="2110072"/>
            <a:ext cx="1712399" cy="310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97F6C5"/>
                </a:solidFill>
              </a:rPr>
              <a:t>Live2D 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视觉动画设计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97F6C5"/>
                </a:solidFill>
              </a:rPr>
              <a:t>AE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视觉特效制作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97F6C5"/>
                </a:solidFill>
              </a:rPr>
              <a:t>Lottie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动画效果实现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solidFill>
                  <a:srgbClr val="97F6C5"/>
                </a:solidFill>
              </a:rPr>
              <a:t>SwiftUI</a:t>
            </a:r>
            <a:endParaRPr lang="en-US" altLang="zh-CN" sz="1200" dirty="0">
              <a:solidFill>
                <a:srgbClr val="97F6C5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7" y="4507415"/>
            <a:ext cx="582287" cy="58228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11" y="3815070"/>
            <a:ext cx="494263" cy="494263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72" y="9118518"/>
            <a:ext cx="554780" cy="186987"/>
          </a:xfrm>
          <a:prstGeom prst="rect">
            <a:avLst/>
          </a:prstGeom>
        </p:spPr>
      </p:pic>
      <p:pic>
        <p:nvPicPr>
          <p:cNvPr id="63" name="图形 6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4961" y="3005185"/>
            <a:ext cx="528652" cy="51543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38" y="2138902"/>
            <a:ext cx="593549" cy="59354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706" y="4606566"/>
            <a:ext cx="515435" cy="515435"/>
          </a:xfrm>
          <a:prstGeom prst="roundRect">
            <a:avLst/>
          </a:prstGeom>
          <a:ln>
            <a:noFill/>
          </a:ln>
          <a:effectLst/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25" y="3907782"/>
            <a:ext cx="536288" cy="297938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53752" y1="60666" x2="70332" y2="68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14" y="2135887"/>
            <a:ext cx="632215" cy="7293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ziplk3h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789</Words>
  <Application>Microsoft Office PowerPoint</Application>
  <PresentationFormat>宽屏</PresentationFormat>
  <Paragraphs>140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微软雅黑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夏 扬</dc:creator>
  <cp:lastModifiedBy>夏 扬</cp:lastModifiedBy>
  <cp:revision>645</cp:revision>
  <dcterms:created xsi:type="dcterms:W3CDTF">2020-05-15T02:34:00Z</dcterms:created>
  <dcterms:modified xsi:type="dcterms:W3CDTF">2020-11-09T13:35:05Z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2052-11.1.0.9991</vt:lpwstr>
  </property>
</Properties>
</file>